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Rockwell" panose="02060603020205020403" pitchFamily="18" charset="0"/>
      <p:regular r:id="rId21"/>
      <p:bold r:id="rId22"/>
      <p:italic r:id="rId23"/>
      <p:boldItalic r:id="rId24"/>
    </p:embeddedFont>
  </p:embeddedFont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70767" autoAdjust="0"/>
  </p:normalViewPr>
  <p:slideViewPr>
    <p:cSldViewPr snapToGrid="0">
      <p:cViewPr varScale="1">
        <p:scale>
          <a:sx n="57" d="100"/>
          <a:sy n="57" d="100"/>
        </p:scale>
        <p:origin x="1810" y="6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5EEA65-981C-459A-B55F-C4FAFFC9236C}" type="datetime1">
              <a:rPr lang="en-GB" smtClean="0"/>
              <a:t>15/04/2021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2ABC-88CC-4357-91C8-EC5782591ACD}" type="datetime1">
              <a:rPr lang="en-GB" smtClean="0"/>
              <a:pPr/>
              <a:t>15/04/2021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4319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10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590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032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514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053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26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580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855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0522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751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Emphasised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en-GB" noProof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n-GB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n-GB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n-GB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n-GB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Economic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GB"/>
              <a:t>Economic Tools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31375" y="674481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F44370-4E2C-4E02-8410-BDFBC25BA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1" y="-74634"/>
            <a:ext cx="12191979" cy="6932634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901" y="3829063"/>
            <a:ext cx="5282503" cy="936000"/>
          </a:xfrm>
          <a:ln w="12700">
            <a:solidFill>
              <a:schemeClr val="bg1"/>
            </a:solidFill>
          </a:ln>
        </p:spPr>
        <p:txBody>
          <a:bodyPr rtlCol="0"/>
          <a:lstStyle/>
          <a:p>
            <a:r>
              <a:rPr lang="en-GB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6. Policy tools for environmental protection</a:t>
            </a:r>
          </a:p>
          <a:p>
            <a:pPr rtl="0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BE2C88-34F1-4078-A53D-CA9A1F350026}"/>
              </a:ext>
            </a:extLst>
          </p:cNvPr>
          <p:cNvSpPr txBox="1"/>
          <p:nvPr/>
        </p:nvSpPr>
        <p:spPr>
          <a:xfrm>
            <a:off x="2573901" y="1848990"/>
            <a:ext cx="616712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3000" b="0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The Ethics and Economics of Environmental </a:t>
            </a:r>
            <a:r>
              <a:rPr lang="en-GB" sz="3000" b="0" i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Protection </a:t>
            </a:r>
            <a:endParaRPr lang="en-GB" sz="3000" b="0" i="0" dirty="0">
              <a:solidFill>
                <a:srgbClr val="92D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751BDD3-E5FB-45F4-A537-38894716F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0" y="1370252"/>
            <a:ext cx="4117495" cy="44149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070DE6-470A-46A1-BC21-4A40493C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mechanism question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6FC80-5CB8-44DD-8B92-2F52FC4420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1D4FB-9AAD-4CA9-85A5-BD2CAE2EA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10</a:t>
            </a:fld>
            <a:endParaRPr lang="en-GB" noProof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BB9DD9B-4D5F-4CDB-8A77-1E247A0855BB}"/>
              </a:ext>
            </a:extLst>
          </p:cNvPr>
          <p:cNvSpPr txBox="1">
            <a:spLocks/>
          </p:cNvSpPr>
          <p:nvPr/>
        </p:nvSpPr>
        <p:spPr>
          <a:xfrm>
            <a:off x="4613269" y="1259764"/>
            <a:ext cx="7099100" cy="4645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dirty="0"/>
              <a:t>Is privatisation (of either individual or collective goods) </a:t>
            </a:r>
            <a:r>
              <a:rPr lang="en-GB" i="1" dirty="0"/>
              <a:t>efficient</a:t>
            </a:r>
            <a:r>
              <a:rPr lang="en-GB" dirty="0"/>
              <a:t>?</a:t>
            </a:r>
          </a:p>
          <a:p>
            <a:pPr>
              <a:spcBef>
                <a:spcPts val="1800"/>
              </a:spcBef>
            </a:pPr>
            <a:r>
              <a:rPr lang="en-GB" sz="1800" b="0" dirty="0"/>
              <a:t>The central assumption of all neoliberal arguments is that individuals in their private capacity disagree about what trade-offs are optimal: environmental values are </a:t>
            </a:r>
            <a:r>
              <a:rPr lang="en-GB" sz="1800" b="0" u="sng" dirty="0"/>
              <a:t>not obvious</a:t>
            </a:r>
          </a:p>
          <a:p>
            <a:pPr>
              <a:spcBef>
                <a:spcPts val="1800"/>
              </a:spcBef>
            </a:pPr>
            <a:r>
              <a:rPr lang="en-GB" sz="1800" b="0" dirty="0"/>
              <a:t>But if this is true then neoliberals fall into contradiction when they assume that competition will discover</a:t>
            </a:r>
            <a:r>
              <a:rPr lang="en-GB" sz="1800" b="0" i="1" dirty="0"/>
              <a:t> </a:t>
            </a:r>
            <a:r>
              <a:rPr lang="en-GB" sz="1800" b="0" dirty="0"/>
              <a:t>who is </a:t>
            </a:r>
            <a:r>
              <a:rPr lang="en-GB" sz="1800" b="0" i="1" dirty="0"/>
              <a:t>right</a:t>
            </a:r>
          </a:p>
          <a:p>
            <a:pPr lvl="1">
              <a:spcBef>
                <a:spcPts val="1800"/>
              </a:spcBef>
            </a:pPr>
            <a:r>
              <a:rPr lang="en-GB" sz="1600" dirty="0"/>
              <a:t>If prices conveyed objective, unambiguous truths, there would be no disagreement, and no need for competition</a:t>
            </a:r>
          </a:p>
          <a:p>
            <a:pPr lvl="1">
              <a:spcBef>
                <a:spcPts val="1800"/>
              </a:spcBef>
            </a:pPr>
            <a:r>
              <a:rPr lang="en-GB" sz="1600" dirty="0"/>
              <a:t>If the total effects of an institution could be directly inferred from individual experiences, there would be no need for </a:t>
            </a:r>
            <a:r>
              <a:rPr lang="en-GB" sz="1600" dirty="0" err="1"/>
              <a:t>Ostromian</a:t>
            </a:r>
            <a:r>
              <a:rPr lang="en-GB" sz="1600" dirty="0"/>
              <a:t> decentralisation</a:t>
            </a:r>
          </a:p>
          <a:p>
            <a:pPr>
              <a:spcBef>
                <a:spcPts val="1800"/>
              </a:spcBef>
            </a:pPr>
            <a:r>
              <a:rPr lang="en-GB" sz="1800" b="0" dirty="0"/>
              <a:t>If </a:t>
            </a:r>
            <a:r>
              <a:rPr lang="en-GB" sz="1800" b="0" dirty="0" err="1"/>
              <a:t>wolvism</a:t>
            </a:r>
            <a:r>
              <a:rPr lang="en-GB" sz="1800" b="0" dirty="0"/>
              <a:t> is an issue, it is because it ensures that no viewpoint or experience can stand for the whole; but then how are entrepreneurs any better placed to identify values than policymakers?</a:t>
            </a:r>
          </a:p>
        </p:txBody>
      </p:sp>
    </p:spTree>
    <p:extLst>
      <p:ext uri="{BB962C8B-B14F-4D97-AF65-F5344CB8AC3E}">
        <p14:creationId xmlns:p14="http://schemas.microsoft.com/office/powerpoint/2010/main" val="114396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1E95A8-00BD-40BD-A4F9-CE937968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Summary: Wolves and sheep, redux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28A66-CF4D-4828-A5E1-2027232F0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E655E-4F01-4EE2-AA81-2F1B111CB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11</a:t>
            </a:fld>
            <a:endParaRPr lang="en-GB" noProof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BB1762F-1488-46ED-A113-83F74A3C964F}"/>
              </a:ext>
            </a:extLst>
          </p:cNvPr>
          <p:cNvSpPr txBox="1">
            <a:spLocks/>
          </p:cNvSpPr>
          <p:nvPr/>
        </p:nvSpPr>
        <p:spPr>
          <a:xfrm>
            <a:off x="2330803" y="2017059"/>
            <a:ext cx="7530393" cy="954741"/>
          </a:xfrm>
          <a:prstGeom prst="leftRightArrow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 cap="rnd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b="1" dirty="0">
                <a:solidFill>
                  <a:schemeClr val="tx1"/>
                </a:solidFill>
              </a:rPr>
              <a:t>What’s the policy </a:t>
            </a:r>
            <a:r>
              <a:rPr lang="en-GB" b="1" i="1" dirty="0">
                <a:solidFill>
                  <a:schemeClr val="tx1"/>
                </a:solidFill>
              </a:rPr>
              <a:t>problem</a:t>
            </a:r>
            <a:r>
              <a:rPr lang="en-GB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6837E-DD85-49A4-B04D-E02FE44DAA06}"/>
              </a:ext>
            </a:extLst>
          </p:cNvPr>
          <p:cNvSpPr txBox="1"/>
          <p:nvPr/>
        </p:nvSpPr>
        <p:spPr>
          <a:xfrm>
            <a:off x="800100" y="1787515"/>
            <a:ext cx="1372300" cy="14138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dirty="0"/>
              <a:t>People are misguided sheep</a:t>
            </a:r>
            <a:endParaRPr lang="en-GB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545E4-A8C0-4A04-A7BA-6AB3A51838FF}"/>
              </a:ext>
            </a:extLst>
          </p:cNvPr>
          <p:cNvSpPr txBox="1"/>
          <p:nvPr/>
        </p:nvSpPr>
        <p:spPr>
          <a:xfrm>
            <a:off x="10019599" y="1787515"/>
            <a:ext cx="1372300" cy="14138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dirty="0"/>
              <a:t>People are unpredictable wolves</a:t>
            </a:r>
            <a:endParaRPr lang="en-GB" dirty="0"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F872B0-689B-40A2-BA43-431249575734}"/>
              </a:ext>
            </a:extLst>
          </p:cNvPr>
          <p:cNvCxnSpPr>
            <a:cxnSpLocks/>
          </p:cNvCxnSpPr>
          <p:nvPr/>
        </p:nvCxnSpPr>
        <p:spPr>
          <a:xfrm>
            <a:off x="1504950" y="3276600"/>
            <a:ext cx="0" cy="642257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C2BDBE-F2CB-4D74-8F39-57ED62BDF021}"/>
              </a:ext>
            </a:extLst>
          </p:cNvPr>
          <p:cNvCxnSpPr>
            <a:cxnSpLocks/>
          </p:cNvCxnSpPr>
          <p:nvPr/>
        </p:nvCxnSpPr>
        <p:spPr>
          <a:xfrm>
            <a:off x="10728778" y="3127829"/>
            <a:ext cx="0" cy="642257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35DDB7-05F2-4D2C-B14D-A0A754B91A4B}"/>
              </a:ext>
            </a:extLst>
          </p:cNvPr>
          <p:cNvSpPr txBox="1"/>
          <p:nvPr/>
        </p:nvSpPr>
        <p:spPr>
          <a:xfrm>
            <a:off x="372834" y="3994114"/>
            <a:ext cx="5377961" cy="18515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500" b="1" dirty="0"/>
              <a:t>Issue</a:t>
            </a:r>
            <a:r>
              <a:rPr lang="en-GB" sz="1500" dirty="0"/>
              <a:t>: People are reliably irrational (they harm their collective interests in reliably ways)</a:t>
            </a:r>
          </a:p>
          <a:p>
            <a:pPr algn="l"/>
            <a:endParaRPr lang="en-GB" sz="1500" dirty="0">
              <a:latin typeface="+mn-lt"/>
            </a:endParaRPr>
          </a:p>
          <a:p>
            <a:pPr algn="l"/>
            <a:r>
              <a:rPr lang="en-GB" sz="1500" b="1" dirty="0"/>
              <a:t>Mechanism</a:t>
            </a:r>
            <a:r>
              <a:rPr lang="en-GB" sz="1500" dirty="0"/>
              <a:t>: Policy will change incentives so that people maximise social values</a:t>
            </a:r>
          </a:p>
          <a:p>
            <a:pPr algn="l"/>
            <a:endParaRPr lang="en-GB" sz="1500" dirty="0">
              <a:latin typeface="+mn-lt"/>
            </a:endParaRPr>
          </a:p>
          <a:p>
            <a:pPr algn="l"/>
            <a:r>
              <a:rPr lang="en-GB" sz="1500" b="1" dirty="0"/>
              <a:t>Worry</a:t>
            </a:r>
            <a:r>
              <a:rPr lang="en-GB" sz="1500" dirty="0"/>
              <a:t>: This argument is nothing more than an (implausible) assumption: who among us fits its anthropology</a:t>
            </a:r>
            <a:endParaRPr lang="en-GB" sz="15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E69737-D6B0-4677-9143-38DB936596C5}"/>
              </a:ext>
            </a:extLst>
          </p:cNvPr>
          <p:cNvSpPr txBox="1"/>
          <p:nvPr/>
        </p:nvSpPr>
        <p:spPr>
          <a:xfrm>
            <a:off x="6720288" y="3883986"/>
            <a:ext cx="5098878" cy="2271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500" b="1" dirty="0"/>
              <a:t>Issue</a:t>
            </a:r>
            <a:r>
              <a:rPr lang="en-GB" sz="1500" dirty="0"/>
              <a:t>: People’s situations are heterogeneous, so they judge values heterogeneously, and therefore unpredictably</a:t>
            </a:r>
          </a:p>
          <a:p>
            <a:pPr algn="l"/>
            <a:endParaRPr lang="en-GB" sz="1500" dirty="0">
              <a:latin typeface="+mn-lt"/>
            </a:endParaRPr>
          </a:p>
          <a:p>
            <a:pPr algn="l"/>
            <a:r>
              <a:rPr lang="en-GB" sz="1500" b="1" dirty="0"/>
              <a:t>Mechanism</a:t>
            </a:r>
            <a:r>
              <a:rPr lang="en-GB" sz="1500" dirty="0"/>
              <a:t>: Competition will create opportunities for people to adapt governance arrangements to local circumstances</a:t>
            </a:r>
          </a:p>
          <a:p>
            <a:pPr algn="l"/>
            <a:endParaRPr lang="en-GB" sz="1500" dirty="0">
              <a:latin typeface="+mn-lt"/>
            </a:endParaRPr>
          </a:p>
          <a:p>
            <a:pPr algn="l"/>
            <a:r>
              <a:rPr lang="en-GB" sz="1500" b="1" dirty="0"/>
              <a:t>Worry</a:t>
            </a:r>
            <a:r>
              <a:rPr lang="en-GB" sz="1500" dirty="0"/>
              <a:t>: Neoliberal arguments assume that all relevant consequences will be direct and knowable, which is inconsistent with their beginning assumption</a:t>
            </a:r>
            <a:endParaRPr lang="en-GB" sz="15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88DF5-15EF-4A7B-A951-0C8EAE34F05A}"/>
              </a:ext>
            </a:extLst>
          </p:cNvPr>
          <p:cNvSpPr txBox="1"/>
          <p:nvPr/>
        </p:nvSpPr>
        <p:spPr>
          <a:xfrm>
            <a:off x="656651" y="1211855"/>
            <a:ext cx="1696598" cy="575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N = 1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F688E-2E93-4323-8917-36397556C13C}"/>
              </a:ext>
            </a:extLst>
          </p:cNvPr>
          <p:cNvSpPr txBox="1"/>
          <p:nvPr/>
        </p:nvSpPr>
        <p:spPr>
          <a:xfrm>
            <a:off x="9880479" y="1022314"/>
            <a:ext cx="1696598" cy="9547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Does N tend to, or away from, 1?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28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35F0A3D-7884-452D-A9DD-D70D7106D92C}"/>
              </a:ext>
            </a:extLst>
          </p:cNvPr>
          <p:cNvCxnSpPr>
            <a:stCxn id="37" idx="3"/>
          </p:cNvCxnSpPr>
          <p:nvPr/>
        </p:nvCxnSpPr>
        <p:spPr>
          <a:xfrm flipV="1">
            <a:off x="4269514" y="4102100"/>
            <a:ext cx="5254119" cy="1652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7FF05B3-0FF3-4AFF-AEC5-8E8D3C9C7CB3}"/>
              </a:ext>
            </a:extLst>
          </p:cNvPr>
          <p:cNvCxnSpPr/>
          <p:nvPr/>
        </p:nvCxnSpPr>
        <p:spPr>
          <a:xfrm flipV="1">
            <a:off x="4269513" y="5663409"/>
            <a:ext cx="5254119" cy="1652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F6163B6-36A0-4FB8-A2A2-647D6166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The policy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379C2-A2CB-4ECD-83D7-62C5B5B93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Economic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4BD2D-27DA-4266-86F6-84A96D0FF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2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2B638-E38A-4FB2-8548-4D7BA3C3F769}"/>
              </a:ext>
            </a:extLst>
          </p:cNvPr>
          <p:cNvSpPr txBox="1"/>
          <p:nvPr/>
        </p:nvSpPr>
        <p:spPr>
          <a:xfrm>
            <a:off x="263631" y="1279753"/>
            <a:ext cx="1547526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risk of catastrophic harm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D9395-5BEA-4F97-A387-D39752053485}"/>
              </a:ext>
            </a:extLst>
          </p:cNvPr>
          <p:cNvCxnSpPr>
            <a:cxnSpLocks/>
          </p:cNvCxnSpPr>
          <p:nvPr/>
        </p:nvCxnSpPr>
        <p:spPr>
          <a:xfrm>
            <a:off x="1855607" y="1797243"/>
            <a:ext cx="552740" cy="0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F13677-75EB-4CA6-8918-343600AC672B}"/>
              </a:ext>
            </a:extLst>
          </p:cNvPr>
          <p:cNvSpPr txBox="1"/>
          <p:nvPr/>
        </p:nvSpPr>
        <p:spPr>
          <a:xfrm>
            <a:off x="2452797" y="1260242"/>
            <a:ext cx="1898598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we owe one another?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0FF9D2-15E3-4A50-BAB0-A0CC7C2290D0}"/>
              </a:ext>
            </a:extLst>
          </p:cNvPr>
          <p:cNvCxnSpPr>
            <a:cxnSpLocks/>
          </p:cNvCxnSpPr>
          <p:nvPr/>
        </p:nvCxnSpPr>
        <p:spPr>
          <a:xfrm flipV="1">
            <a:off x="4395845" y="1380237"/>
            <a:ext cx="729184" cy="417007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2451C3-3615-4CE6-BD15-CDAD8CA94384}"/>
              </a:ext>
            </a:extLst>
          </p:cNvPr>
          <p:cNvSpPr txBox="1"/>
          <p:nvPr/>
        </p:nvSpPr>
        <p:spPr>
          <a:xfrm>
            <a:off x="5189661" y="779044"/>
            <a:ext cx="2948873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Deontology: freedom in philosophy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7019AB-4ACA-4F80-ADB7-7719B4B1121B}"/>
              </a:ext>
            </a:extLst>
          </p:cNvPr>
          <p:cNvCxnSpPr>
            <a:cxnSpLocks/>
          </p:cNvCxnSpPr>
          <p:nvPr/>
        </p:nvCxnSpPr>
        <p:spPr>
          <a:xfrm>
            <a:off x="4395845" y="1797243"/>
            <a:ext cx="729184" cy="394537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569710-C1CE-4C1B-9ADF-5834BF210655}"/>
              </a:ext>
            </a:extLst>
          </p:cNvPr>
          <p:cNvSpPr txBox="1"/>
          <p:nvPr/>
        </p:nvSpPr>
        <p:spPr>
          <a:xfrm>
            <a:off x="5239796" y="1763403"/>
            <a:ext cx="2948873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Utilitarianism: well-being in the world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5B3653-9B52-41B9-8C29-3F50E4E7DEAC}"/>
              </a:ext>
            </a:extLst>
          </p:cNvPr>
          <p:cNvCxnSpPr>
            <a:cxnSpLocks/>
          </p:cNvCxnSpPr>
          <p:nvPr/>
        </p:nvCxnSpPr>
        <p:spPr>
          <a:xfrm flipH="1">
            <a:off x="5426824" y="2690526"/>
            <a:ext cx="485517" cy="702169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E26A2D-D40D-4C36-9AFA-B636A0016AA1}"/>
              </a:ext>
            </a:extLst>
          </p:cNvPr>
          <p:cNvCxnSpPr>
            <a:cxnSpLocks/>
          </p:cNvCxnSpPr>
          <p:nvPr/>
        </p:nvCxnSpPr>
        <p:spPr>
          <a:xfrm>
            <a:off x="7487045" y="2688529"/>
            <a:ext cx="478985" cy="704166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119143D-1699-4050-89DB-9CFBE316B19D}"/>
              </a:ext>
            </a:extLst>
          </p:cNvPr>
          <p:cNvSpPr txBox="1"/>
          <p:nvPr/>
        </p:nvSpPr>
        <p:spPr>
          <a:xfrm>
            <a:off x="1175051" y="3586262"/>
            <a:ext cx="3094463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1. SOCIAL SCIENCE PRINCIPLES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7BA275-1C42-4F41-B895-E4DA709FCC03}"/>
              </a:ext>
            </a:extLst>
          </p:cNvPr>
          <p:cNvSpPr txBox="1"/>
          <p:nvPr/>
        </p:nvSpPr>
        <p:spPr>
          <a:xfrm>
            <a:off x="9006892" y="1763403"/>
            <a:ext cx="2279429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Pure hedonism (untenable)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" name="Picture 39" descr="A close up of a white animal looking at the camera&#10;&#10;Description automatically generated">
            <a:extLst>
              <a:ext uri="{FF2B5EF4-FFF2-40B4-BE49-F238E27FC236}">
                <a16:creationId xmlns:a16="http://schemas.microsoft.com/office/drawing/2014/main" id="{494CFB6F-E312-43ED-9075-C7160D2F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25" y="3534977"/>
            <a:ext cx="959816" cy="1137551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41" name="Picture 40" descr="A dog looking at the camera&#10;&#10;Description automatically generated">
            <a:extLst>
              <a:ext uri="{FF2B5EF4-FFF2-40B4-BE49-F238E27FC236}">
                <a16:creationId xmlns:a16="http://schemas.microsoft.com/office/drawing/2014/main" id="{A95936D6-1046-4DA3-A142-800443618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3" y="3540312"/>
            <a:ext cx="957971" cy="113536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98143D-02D8-48B4-A915-6251E9B14F78}"/>
              </a:ext>
            </a:extLst>
          </p:cNvPr>
          <p:cNvCxnSpPr>
            <a:cxnSpLocks/>
          </p:cNvCxnSpPr>
          <p:nvPr/>
        </p:nvCxnSpPr>
        <p:spPr>
          <a:xfrm>
            <a:off x="5432433" y="4911569"/>
            <a:ext cx="0" cy="482808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6503E9-7D75-493C-A143-91D602021780}"/>
              </a:ext>
            </a:extLst>
          </p:cNvPr>
          <p:cNvCxnSpPr>
            <a:cxnSpLocks/>
          </p:cNvCxnSpPr>
          <p:nvPr/>
        </p:nvCxnSpPr>
        <p:spPr>
          <a:xfrm>
            <a:off x="7981378" y="4924718"/>
            <a:ext cx="0" cy="482808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C267755-92E7-4BC8-94AF-37066C589174}"/>
              </a:ext>
            </a:extLst>
          </p:cNvPr>
          <p:cNvSpPr txBox="1"/>
          <p:nvPr/>
        </p:nvSpPr>
        <p:spPr>
          <a:xfrm>
            <a:off x="4614480" y="5407526"/>
            <a:ext cx="1692096" cy="7804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direction</a:t>
            </a:r>
          </a:p>
          <a:p>
            <a:pPr algn="ctr"/>
            <a:endParaRPr lang="en-GB" sz="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(Top-down prices)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328C73-02B1-4E1A-B13A-65E42B84ED76}"/>
              </a:ext>
            </a:extLst>
          </p:cNvPr>
          <p:cNvSpPr txBox="1"/>
          <p:nvPr/>
        </p:nvSpPr>
        <p:spPr>
          <a:xfrm>
            <a:off x="7046898" y="5428908"/>
            <a:ext cx="1883211" cy="9422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Decentralised (market) discovery</a:t>
            </a:r>
          </a:p>
          <a:p>
            <a:pPr algn="ctr"/>
            <a:endParaRPr lang="en-GB" sz="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(Bottom-up prices)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8DEED5-8BD5-4B48-A80D-F1133FB7905B}"/>
              </a:ext>
            </a:extLst>
          </p:cNvPr>
          <p:cNvSpPr txBox="1"/>
          <p:nvPr/>
        </p:nvSpPr>
        <p:spPr>
          <a:xfrm>
            <a:off x="1278585" y="5176157"/>
            <a:ext cx="2889971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2. SOCIAL SCIENCE MECHANISMS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502DA7E-2E9A-47A7-9ACA-70DC60E2D764}"/>
              </a:ext>
            </a:extLst>
          </p:cNvPr>
          <p:cNvCxnSpPr>
            <a:cxnSpLocks/>
          </p:cNvCxnSpPr>
          <p:nvPr/>
        </p:nvCxnSpPr>
        <p:spPr>
          <a:xfrm>
            <a:off x="-92816" y="3040612"/>
            <a:ext cx="1195753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A3DCDF-1374-47F3-8C27-5810963F16F7}"/>
              </a:ext>
            </a:extLst>
          </p:cNvPr>
          <p:cNvCxnSpPr>
            <a:cxnSpLocks/>
          </p:cNvCxnSpPr>
          <p:nvPr/>
        </p:nvCxnSpPr>
        <p:spPr>
          <a:xfrm>
            <a:off x="8341150" y="2280893"/>
            <a:ext cx="552740" cy="0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C6C034F-6B03-45D7-B8D4-85E699EA4FEB}"/>
              </a:ext>
            </a:extLst>
          </p:cNvPr>
          <p:cNvCxnSpPr>
            <a:cxnSpLocks/>
          </p:cNvCxnSpPr>
          <p:nvPr/>
        </p:nvCxnSpPr>
        <p:spPr>
          <a:xfrm>
            <a:off x="8341150" y="1279753"/>
            <a:ext cx="552740" cy="0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B68991B-8FA4-41BA-BEE4-587DB3A0AEAC}"/>
              </a:ext>
            </a:extLst>
          </p:cNvPr>
          <p:cNvSpPr txBox="1"/>
          <p:nvPr/>
        </p:nvSpPr>
        <p:spPr>
          <a:xfrm>
            <a:off x="8823394" y="986743"/>
            <a:ext cx="700239" cy="5847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1C1090-8A54-4760-9AA5-02EB5E1C467F}"/>
              </a:ext>
            </a:extLst>
          </p:cNvPr>
          <p:cNvSpPr txBox="1"/>
          <p:nvPr/>
        </p:nvSpPr>
        <p:spPr>
          <a:xfrm>
            <a:off x="9523633" y="3581294"/>
            <a:ext cx="2194689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How is well-being generated?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7E9C52-CC0D-4942-8B87-A324CA125A0F}"/>
              </a:ext>
            </a:extLst>
          </p:cNvPr>
          <p:cNvSpPr txBox="1"/>
          <p:nvPr/>
        </p:nvSpPr>
        <p:spPr>
          <a:xfrm>
            <a:off x="9534351" y="5152973"/>
            <a:ext cx="2194689" cy="10349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How can we realise well-being in the world?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83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02D73-DCDB-4B0C-8F60-9EB14B72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sz="1700" u="sng" dirty="0">
                <a:solidFill>
                  <a:srgbClr val="0070C0"/>
                </a:solidFill>
              </a:rPr>
              <a:t>VALUES (ENDS)</a:t>
            </a:r>
          </a:p>
          <a:p>
            <a:pPr lvl="1"/>
            <a:r>
              <a:rPr lang="en-GB" sz="1500" b="0" dirty="0"/>
              <a:t>The fundamental (utilitarian) principle in economics is that we must make trade-offs when allocating time, effort, and resources</a:t>
            </a:r>
          </a:p>
          <a:p>
            <a:pPr lvl="1"/>
            <a:r>
              <a:rPr lang="en-GB" sz="1500" b="0" dirty="0"/>
              <a:t>The question is how to ensure that our trade-offs are efficient relative to the values we want to maximise (e.g., human well-being)</a:t>
            </a:r>
          </a:p>
          <a:p>
            <a:pPr lvl="2"/>
            <a:r>
              <a:rPr lang="en-GB" sz="1500" dirty="0"/>
              <a:t>Protection is warranted when the benefits from conserving environmental goods exceed the value of the benefits that would be produced by </a:t>
            </a:r>
            <a:r>
              <a:rPr lang="en-GB" sz="1500" i="1" dirty="0"/>
              <a:t>consuming</a:t>
            </a:r>
            <a:r>
              <a:rPr lang="en-GB" sz="1500" dirty="0"/>
              <a:t> those goods</a:t>
            </a:r>
          </a:p>
          <a:p>
            <a:pPr lvl="2"/>
            <a:r>
              <a:rPr lang="en-GB" sz="1500" dirty="0"/>
              <a:t>Protection is </a:t>
            </a:r>
            <a:r>
              <a:rPr lang="en-GB" sz="1500" i="1" dirty="0"/>
              <a:t>optimal</a:t>
            </a:r>
            <a:r>
              <a:rPr lang="en-GB" sz="1500" dirty="0"/>
              <a:t> when the costs of environmental damage are efficiently recognised by beneficiaries, so that </a:t>
            </a:r>
            <a:r>
              <a:rPr lang="en-GB" sz="1500" u="sng" dirty="0"/>
              <a:t>each</a:t>
            </a:r>
            <a:r>
              <a:rPr lang="en-GB" sz="1500" dirty="0"/>
              <a:t> decision maximises benefits over costs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1700" u="sng" dirty="0">
                <a:solidFill>
                  <a:srgbClr val="0070C0"/>
                </a:solidFill>
              </a:rPr>
              <a:t>MECHANISMS (MEANS)</a:t>
            </a:r>
          </a:p>
          <a:p>
            <a:pPr lvl="1"/>
            <a:r>
              <a:rPr lang="en-GB" sz="1500" dirty="0"/>
              <a:t>The fundamental </a:t>
            </a:r>
            <a:r>
              <a:rPr lang="en-GB" sz="1500" i="1" dirty="0"/>
              <a:t>problem </a:t>
            </a:r>
            <a:r>
              <a:rPr lang="en-GB" sz="1500" dirty="0"/>
              <a:t>in economics is how to structure social interactions to ensure efficient trade-offs</a:t>
            </a:r>
          </a:p>
          <a:p>
            <a:pPr lvl="1"/>
            <a:r>
              <a:rPr lang="en-GB" sz="1500" dirty="0"/>
              <a:t>This is a question of </a:t>
            </a:r>
            <a:r>
              <a:rPr lang="en-GB" sz="1500" u="sng" dirty="0"/>
              <a:t>mechanisms</a:t>
            </a:r>
            <a:r>
              <a:rPr lang="en-GB" sz="1500" dirty="0"/>
              <a:t>: what real-world processes will turn the benefits we can identify in principle into </a:t>
            </a:r>
            <a:r>
              <a:rPr lang="en-GB" sz="1500" i="1" dirty="0"/>
              <a:t>outcomes</a:t>
            </a:r>
            <a:r>
              <a:rPr lang="en-GB" sz="1500" dirty="0"/>
              <a:t>?</a:t>
            </a:r>
          </a:p>
          <a:p>
            <a:pPr lvl="2"/>
            <a:r>
              <a:rPr lang="en-GB" sz="1500" dirty="0"/>
              <a:t>A mechanism is </a:t>
            </a:r>
            <a:r>
              <a:rPr lang="en-GB" sz="1500" i="1" dirty="0"/>
              <a:t>present </a:t>
            </a:r>
            <a:r>
              <a:rPr lang="en-GB" sz="1500" dirty="0"/>
              <a:t>(dominant) if it contributes to (determines) the reasons people have for their decisions</a:t>
            </a:r>
          </a:p>
          <a:p>
            <a:pPr lvl="2"/>
            <a:r>
              <a:rPr lang="en-GB" sz="1500" dirty="0"/>
              <a:t>A mechanism is </a:t>
            </a:r>
            <a:r>
              <a:rPr lang="en-GB" sz="1500" i="1" dirty="0"/>
              <a:t>efficient</a:t>
            </a:r>
            <a:r>
              <a:rPr lang="en-GB" sz="1500" dirty="0"/>
              <a:t> if it leads people to act in such a way that they realise its intended benefits without negative unintended consequences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A397A-5CB9-4A4B-8CF5-45D19A11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terms: values and mechanisms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F5273-46D9-4586-8AC3-CC83436AB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96CD3-2325-4B9B-8501-7505A562D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8090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305A4-4A79-4E03-8D25-B8EB920B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principles to policies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2BE7D-6F0D-4625-A01E-E058AA8F6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Economic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F2832-D6E9-4557-BA66-04B22175D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4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F3A85-AA22-4E11-951D-D0CE6F4A9062}"/>
              </a:ext>
            </a:extLst>
          </p:cNvPr>
          <p:cNvSpPr txBox="1"/>
          <p:nvPr/>
        </p:nvSpPr>
        <p:spPr>
          <a:xfrm>
            <a:off x="431998" y="1295400"/>
            <a:ext cx="5556759" cy="46533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900" b="1" u="sng" dirty="0"/>
              <a:t>Well-being as market efficiency (</a:t>
            </a:r>
            <a:r>
              <a:rPr lang="en-GB" sz="1900" b="1" u="sng" dirty="0" err="1"/>
              <a:t>sheepism</a:t>
            </a:r>
            <a:r>
              <a:rPr lang="en-GB" sz="1900" b="1" u="sng" dirty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700" dirty="0">
                <a:solidFill>
                  <a:srgbClr val="0070C0"/>
                </a:solidFill>
              </a:rPr>
              <a:t>Imperfect prices prevent the full value of environmental goods from being properly registered by private decisionmakers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Left to themselves, markets will generate pervasive failures (inefficiencies)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Intervention is necessary to ensure decisionmakers account for these values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700" dirty="0">
                <a:solidFill>
                  <a:srgbClr val="0070C0"/>
                </a:solidFill>
              </a:rPr>
              <a:t>Intervention works by changing (correcting) the prices facing agents</a:t>
            </a:r>
          </a:p>
          <a:p>
            <a:pPr marL="857250" lvl="1" indent="-400050">
              <a:spcAft>
                <a:spcPts val="1200"/>
              </a:spcAft>
              <a:buFont typeface="+mj-lt"/>
              <a:buAutoNum type="romanLcPeriod"/>
            </a:pPr>
            <a:r>
              <a:rPr lang="en-GB" sz="1600" dirty="0"/>
              <a:t>Command and control uses (the threat of) coercion to force efficient behaviour</a:t>
            </a:r>
          </a:p>
          <a:p>
            <a:pPr marL="857250" lvl="1" indent="-400050">
              <a:spcAft>
                <a:spcPts val="1200"/>
              </a:spcAft>
              <a:buFont typeface="+mj-lt"/>
              <a:buAutoNum type="romanLcPeriod"/>
            </a:pPr>
            <a:r>
              <a:rPr lang="en-GB" sz="1600" dirty="0"/>
              <a:t>Price-based interventions encourage efficient behaviour by imposing correct prices from the centre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2D004-3169-4537-B98B-D91F1C25EDD1}"/>
              </a:ext>
            </a:extLst>
          </p:cNvPr>
          <p:cNvSpPr txBox="1"/>
          <p:nvPr/>
        </p:nvSpPr>
        <p:spPr>
          <a:xfrm>
            <a:off x="6095999" y="1295400"/>
            <a:ext cx="5556758" cy="46533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900" b="1" u="sng" dirty="0"/>
              <a:t>Well-being as market discovery (</a:t>
            </a:r>
            <a:r>
              <a:rPr lang="en-GB" sz="1900" b="1" u="sng" dirty="0" err="1"/>
              <a:t>wolvism</a:t>
            </a:r>
            <a:r>
              <a:rPr lang="en-GB" sz="1900" b="1" u="sng" dirty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700" dirty="0">
                <a:solidFill>
                  <a:srgbClr val="0070C0"/>
                </a:solidFill>
              </a:rPr>
              <a:t>Incomplete prices prevent the full value of environmental goods from being properly identified by </a:t>
            </a:r>
            <a:r>
              <a:rPr lang="en-GB" sz="1700" i="1" dirty="0">
                <a:solidFill>
                  <a:srgbClr val="0070C0"/>
                </a:solidFill>
              </a:rPr>
              <a:t>any </a:t>
            </a:r>
            <a:r>
              <a:rPr lang="en-GB" sz="1700" dirty="0">
                <a:solidFill>
                  <a:srgbClr val="0070C0"/>
                </a:solidFill>
              </a:rPr>
              <a:t>decisionmaker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Intervention only imposes policymakers’ value estimates on the rest of the population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Competition is necessary to test, and sift, our various estimates, and to discover the best ones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700" dirty="0">
                <a:solidFill>
                  <a:srgbClr val="0070C0"/>
                </a:solidFill>
              </a:rPr>
              <a:t>Competition works by decentralising decisions, so that individuals may respond to contextual details</a:t>
            </a:r>
            <a:endParaRPr lang="en-GB" sz="1700" dirty="0"/>
          </a:p>
          <a:p>
            <a:pPr marL="857250" lvl="1" indent="-400050">
              <a:spcAft>
                <a:spcPts val="1200"/>
              </a:spcAft>
              <a:buFont typeface="+mj-lt"/>
              <a:buAutoNum type="romanLcPeriod"/>
            </a:pPr>
            <a:r>
              <a:rPr lang="en-GB" sz="1700" dirty="0"/>
              <a:t>Private property allows individuals to enter and exit social arrangements according to their net benefits</a:t>
            </a:r>
          </a:p>
          <a:p>
            <a:pPr marL="857250" lvl="1" indent="-400050">
              <a:spcAft>
                <a:spcPts val="1200"/>
              </a:spcAft>
              <a:buFont typeface="+mj-lt"/>
              <a:buAutoNum type="romanLcPeriod"/>
            </a:pPr>
            <a:r>
              <a:rPr lang="en-GB" sz="1700" dirty="0"/>
              <a:t>Political decentralisation allows institutional entrepreneurs to try innovative governance regimes</a:t>
            </a:r>
          </a:p>
        </p:txBody>
      </p:sp>
    </p:spTree>
    <p:extLst>
      <p:ext uri="{BB962C8B-B14F-4D97-AF65-F5344CB8AC3E}">
        <p14:creationId xmlns:p14="http://schemas.microsoft.com/office/powerpoint/2010/main" val="131401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ground, old, pulling&#10;&#10;Description automatically generated">
            <a:extLst>
              <a:ext uri="{FF2B5EF4-FFF2-40B4-BE49-F238E27FC236}">
                <a16:creationId xmlns:a16="http://schemas.microsoft.com/office/drawing/2014/main" id="{B5356FA8-9CDA-488C-9210-A8ECB681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15" y="0"/>
            <a:ext cx="4734485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A0112-C87E-4E63-9A2F-C418D0E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6317143" cy="5036628"/>
          </a:xfrm>
        </p:spPr>
        <p:txBody>
          <a:bodyPr/>
          <a:lstStyle/>
          <a:p>
            <a:pPr marL="0" indent="0">
              <a:buNone/>
            </a:pPr>
            <a:r>
              <a:rPr lang="en-GB" sz="1700" u="sng" dirty="0"/>
              <a:t>Remember: Centralised policies are required to force individuals to bear the full (efficient) costs of their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Methods for judging value</a:t>
            </a:r>
          </a:p>
          <a:p>
            <a:pPr marL="733425" lvl="1" indent="-457200">
              <a:buFont typeface="+mj-lt"/>
              <a:buAutoNum type="romanLcPeriod"/>
            </a:pPr>
            <a:r>
              <a:rPr lang="en-GB" sz="1600" dirty="0"/>
              <a:t>Hedonic pricing: examining market behaviour for evidence of “willingness to pay” </a:t>
            </a:r>
          </a:p>
          <a:p>
            <a:pPr marL="733425" lvl="1" indent="-457200">
              <a:buFont typeface="+mj-lt"/>
              <a:buAutoNum type="romanLcPeriod"/>
            </a:pPr>
            <a:r>
              <a:rPr lang="en-GB" sz="1600" dirty="0"/>
              <a:t>Travel-cost method: interpreting the costs people pay to access environmental resources as “shadow prices”</a:t>
            </a:r>
          </a:p>
          <a:p>
            <a:pPr marL="733425" lvl="1" indent="-457200">
              <a:buFont typeface="+mj-lt"/>
              <a:buAutoNum type="romanLcPeriod"/>
            </a:pPr>
            <a:r>
              <a:rPr lang="en-GB" sz="1600" dirty="0"/>
              <a:t>Contingent valuation: asking people how much they would pay to protect/obtain a good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Mechanisms for </a:t>
            </a:r>
            <a:r>
              <a:rPr lang="en-GB" sz="1600" i="1" dirty="0"/>
              <a:t>imposing</a:t>
            </a:r>
            <a:r>
              <a:rPr lang="en-GB" sz="1600" dirty="0"/>
              <a:t> value</a:t>
            </a:r>
          </a:p>
          <a:p>
            <a:pPr marL="733425" lvl="1" indent="-457200">
              <a:buFont typeface="+mj-lt"/>
              <a:buAutoNum type="romanLcPeriod"/>
            </a:pPr>
            <a:r>
              <a:rPr lang="en-GB" sz="1600" dirty="0"/>
              <a:t>Regulations, directives, fines (E.g., the Environmental Protection Act; Bans on dangerous fertilisers; planning acts; climate change targets)</a:t>
            </a:r>
          </a:p>
          <a:p>
            <a:pPr marL="733425" lvl="1" indent="-457200">
              <a:buFont typeface="+mj-lt"/>
              <a:buAutoNum type="romanLcPeriod"/>
            </a:pPr>
            <a:r>
              <a:rPr lang="en-GB" sz="1600" dirty="0"/>
              <a:t>Market manipulation (E.g., green taxes and subsidies, green investment banks, The “Green New Deal”)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60C5AD-4D4E-4E46-9293-89A94EBE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Mechanisms of intervention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FACCF-5669-42A2-880F-376BD5E132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F4CB5-22CB-4C65-87A1-326251CE33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>
                <a:solidFill>
                  <a:schemeClr val="bg1"/>
                </a:solidFill>
              </a:rPr>
              <a:pPr rtl="0"/>
              <a:t>5</a:t>
            </a:fld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2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1D5CAF-C6D1-48B8-B10A-AE9E5AE3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88571"/>
            <a:ext cx="5315657" cy="4822371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marL="0" indent="0">
              <a:spcBef>
                <a:spcPts val="2000"/>
              </a:spcBef>
              <a:buNone/>
            </a:pPr>
            <a:r>
              <a:rPr lang="en-GB" u="sng" dirty="0">
                <a:solidFill>
                  <a:srgbClr val="0070C0"/>
                </a:solidFill>
              </a:rPr>
              <a:t>Theoretical strengths</a:t>
            </a:r>
          </a:p>
          <a:p>
            <a:pPr>
              <a:spcBef>
                <a:spcPts val="2000"/>
              </a:spcBef>
            </a:pPr>
            <a:r>
              <a:rPr lang="en-GB" dirty="0"/>
              <a:t>Price-based interventions</a:t>
            </a:r>
          </a:p>
          <a:p>
            <a:pPr lvl="1">
              <a:spcBef>
                <a:spcPts val="2000"/>
              </a:spcBef>
            </a:pPr>
            <a:r>
              <a:rPr lang="en-GB" b="0" dirty="0"/>
              <a:t>Flexibility appeals to economists</a:t>
            </a:r>
          </a:p>
          <a:p>
            <a:pPr lvl="1">
              <a:spcBef>
                <a:spcPts val="2000"/>
              </a:spcBef>
            </a:pPr>
            <a:r>
              <a:rPr lang="en-GB" b="0" dirty="0"/>
              <a:t>Comparatively epistemically undemanding</a:t>
            </a:r>
          </a:p>
          <a:p>
            <a:pPr lvl="1">
              <a:spcBef>
                <a:spcPts val="2000"/>
              </a:spcBef>
            </a:pPr>
            <a:r>
              <a:rPr lang="en-GB" b="0" dirty="0"/>
              <a:t>Comparatively cheap to enforce</a:t>
            </a:r>
          </a:p>
          <a:p>
            <a:pPr>
              <a:spcBef>
                <a:spcPts val="2000"/>
              </a:spcBef>
            </a:pPr>
            <a:r>
              <a:rPr lang="en-GB" dirty="0"/>
              <a:t>Command and control</a:t>
            </a:r>
          </a:p>
          <a:p>
            <a:pPr lvl="1">
              <a:spcBef>
                <a:spcPts val="2000"/>
              </a:spcBef>
            </a:pPr>
            <a:r>
              <a:rPr lang="en-GB" b="0" dirty="0"/>
              <a:t>Inflexibility appeals to voters (e.g., XR)</a:t>
            </a:r>
          </a:p>
          <a:p>
            <a:pPr lvl="1">
              <a:spcBef>
                <a:spcPts val="2000"/>
              </a:spcBef>
            </a:pPr>
            <a:r>
              <a:rPr lang="en-GB" dirty="0"/>
              <a:t>Comparatively institutionally undemanding</a:t>
            </a:r>
          </a:p>
          <a:p>
            <a:pPr lvl="1">
              <a:spcBef>
                <a:spcPts val="2000"/>
              </a:spcBef>
            </a:pPr>
            <a:r>
              <a:rPr lang="en-GB" dirty="0"/>
              <a:t>Comparatively durable </a:t>
            </a:r>
            <a:endParaRPr lang="en-GB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783594-58F4-4D59-AC17-0C515625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efficient are the mechanisms of intervention?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50FA9-C50B-45FE-9FF4-976E202BE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B093C-D86E-43D5-8658-85ADB5293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6</a:t>
            </a:fld>
            <a:endParaRPr lang="en-GB" noProof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2ADA97D-576E-49A8-A23D-F381BFC605A2}"/>
              </a:ext>
            </a:extLst>
          </p:cNvPr>
          <p:cNvSpPr txBox="1">
            <a:spLocks/>
          </p:cNvSpPr>
          <p:nvPr/>
        </p:nvSpPr>
        <p:spPr>
          <a:xfrm>
            <a:off x="6096000" y="1090571"/>
            <a:ext cx="5315657" cy="482237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u="sng" dirty="0">
                <a:solidFill>
                  <a:srgbClr val="0070C0"/>
                </a:solidFill>
              </a:rPr>
              <a:t>Practical problems</a:t>
            </a:r>
          </a:p>
          <a:p>
            <a:pPr>
              <a:spcBef>
                <a:spcPts val="1800"/>
              </a:spcBef>
            </a:pPr>
            <a:r>
              <a:rPr lang="en-GB" dirty="0"/>
              <a:t>Price-based interventions</a:t>
            </a:r>
          </a:p>
          <a:p>
            <a:pPr lvl="1">
              <a:spcBef>
                <a:spcPts val="1800"/>
              </a:spcBef>
            </a:pPr>
            <a:r>
              <a:rPr lang="en-GB" sz="1700" dirty="0"/>
              <a:t>Flexibility is irrelevant if economists’ value estimations are inaccurate</a:t>
            </a:r>
          </a:p>
          <a:p>
            <a:pPr lvl="1">
              <a:spcBef>
                <a:spcPts val="1800"/>
              </a:spcBef>
            </a:pPr>
            <a:r>
              <a:rPr lang="en-GB" sz="1700" dirty="0"/>
              <a:t>If target individuals are ignorant of environmental values, price-based int. will have random effects</a:t>
            </a:r>
          </a:p>
          <a:p>
            <a:pPr>
              <a:spcBef>
                <a:spcPts val="1800"/>
              </a:spcBef>
            </a:pPr>
            <a:r>
              <a:rPr lang="en-GB" dirty="0"/>
              <a:t>Command and control</a:t>
            </a:r>
          </a:p>
          <a:p>
            <a:pPr lvl="1">
              <a:spcBef>
                <a:spcPts val="1800"/>
              </a:spcBef>
            </a:pPr>
            <a:r>
              <a:rPr lang="en-GB" sz="1700" dirty="0"/>
              <a:t>We cannot assume voters know environmental values without interrogating </a:t>
            </a:r>
            <a:r>
              <a:rPr lang="en-GB" sz="1700" i="1" dirty="0"/>
              <a:t>their </a:t>
            </a:r>
            <a:r>
              <a:rPr lang="en-GB" sz="1700" dirty="0"/>
              <a:t>mechanisms</a:t>
            </a:r>
          </a:p>
          <a:p>
            <a:pPr lvl="1">
              <a:spcBef>
                <a:spcPts val="1800"/>
              </a:spcBef>
            </a:pPr>
            <a:r>
              <a:rPr lang="en-GB" sz="1700" dirty="0"/>
              <a:t>Incentives in political institutions do not necessarily promote the public good (as opposed to political agents’ own goals)</a:t>
            </a:r>
          </a:p>
        </p:txBody>
      </p:sp>
    </p:spTree>
    <p:extLst>
      <p:ext uri="{BB962C8B-B14F-4D97-AF65-F5344CB8AC3E}">
        <p14:creationId xmlns:p14="http://schemas.microsoft.com/office/powerpoint/2010/main" val="161296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854CC5-2830-4959-A2F9-034B6380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6542"/>
            <a:ext cx="5664000" cy="4645457"/>
          </a:xfrm>
        </p:spPr>
        <p:txBody>
          <a:bodyPr/>
          <a:lstStyle/>
          <a:p>
            <a:pPr marL="0" indent="0">
              <a:spcAft>
                <a:spcPts val="500"/>
              </a:spcAft>
              <a:buNone/>
            </a:pPr>
            <a:r>
              <a:rPr lang="en-GB" sz="1500" dirty="0"/>
              <a:t>Recall that interventionism will succeed if its mechanisms to internalise environmental externalities are:</a:t>
            </a:r>
          </a:p>
          <a:p>
            <a:pPr marL="619125" lvl="1" indent="-342900">
              <a:spcAft>
                <a:spcPts val="500"/>
              </a:spcAft>
              <a:buFont typeface="+mj-lt"/>
              <a:buAutoNum type="alphaLcParenR"/>
            </a:pPr>
            <a:r>
              <a:rPr lang="en-GB" sz="1400" b="0" dirty="0"/>
              <a:t>Present (i.e., politicians and/or voters do not choose other goals entirely)</a:t>
            </a:r>
          </a:p>
          <a:p>
            <a:pPr marL="619125" lvl="1" indent="-342900">
              <a:spcAft>
                <a:spcPts val="500"/>
              </a:spcAft>
              <a:buFont typeface="+mj-lt"/>
              <a:buAutoNum type="alphaLcParenR"/>
            </a:pPr>
            <a:r>
              <a:rPr lang="en-GB" sz="1400" b="0" dirty="0"/>
              <a:t>Efficient (i.e., economists are able to extrapolate true values from subsamples of the population)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GB" sz="1500" dirty="0"/>
              <a:t>Do we have reason to doubt this?</a:t>
            </a:r>
          </a:p>
          <a:p>
            <a:pPr marL="619125" lvl="1" indent="-342900">
              <a:spcAft>
                <a:spcPts val="500"/>
              </a:spcAft>
              <a:buFont typeface="+mj-lt"/>
              <a:buAutoNum type="alphaLcParenR"/>
            </a:pPr>
            <a:r>
              <a:rPr lang="en-GB" sz="1400" b="0" dirty="0"/>
              <a:t>Politicians certainly have the opportunity to pursue their own interests over those of voters, and rent-seeking is not trivial</a:t>
            </a:r>
          </a:p>
          <a:p>
            <a:pPr marL="619125" lvl="1" indent="-342900">
              <a:spcAft>
                <a:spcPts val="500"/>
              </a:spcAft>
              <a:buFont typeface="+mj-lt"/>
              <a:buAutoNum type="alphaLcParenR"/>
            </a:pPr>
            <a:r>
              <a:rPr lang="en-GB" sz="1400" b="0" dirty="0"/>
              <a:t>But (more significantly) subsample values provide a valid picture of the whole population only if the population is homogeneous</a:t>
            </a:r>
          </a:p>
          <a:p>
            <a:pPr lvl="2">
              <a:spcAft>
                <a:spcPts val="500"/>
              </a:spcAft>
            </a:pPr>
            <a:r>
              <a:rPr lang="en-GB" sz="1400" b="0" dirty="0"/>
              <a:t>Individuals must trade-off values in identical ways</a:t>
            </a:r>
          </a:p>
          <a:p>
            <a:pPr lvl="2">
              <a:spcAft>
                <a:spcPts val="500"/>
              </a:spcAft>
            </a:pPr>
            <a:r>
              <a:rPr lang="en-GB" sz="1400" b="0" dirty="0"/>
              <a:t>Individuals must respond to policies in identical ways</a:t>
            </a:r>
          </a:p>
          <a:p>
            <a:pPr marL="0" indent="0">
              <a:spcAft>
                <a:spcPts val="500"/>
              </a:spcAft>
              <a:buNone/>
            </a:pPr>
            <a:endParaRPr lang="en-GB" sz="165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9500F2-005E-4EAA-BE06-228EE0FA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Varieties of government failure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D3581-2235-45DB-A37D-B928891E3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B905C-26B0-4956-823E-96179AC46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7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E8C02-7521-4776-85FA-30E02C705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31" y="536735"/>
            <a:ext cx="3542573" cy="2530409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AE10DC84-3725-4445-BEA2-10F85568E629}"/>
              </a:ext>
            </a:extLst>
          </p:cNvPr>
          <p:cNvSpPr/>
          <p:nvPr/>
        </p:nvSpPr>
        <p:spPr>
          <a:xfrm>
            <a:off x="5220279" y="5042859"/>
            <a:ext cx="150312" cy="7891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C341D-7343-45AB-9670-707DD3D036C5}"/>
              </a:ext>
            </a:extLst>
          </p:cNvPr>
          <p:cNvSpPr txBox="1"/>
          <p:nvPr/>
        </p:nvSpPr>
        <p:spPr>
          <a:xfrm>
            <a:off x="5513453" y="5240785"/>
            <a:ext cx="1259825" cy="3932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Is this plausible?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BC5C2-0F80-4C24-8958-0FB7FD7B70AE}"/>
              </a:ext>
            </a:extLst>
          </p:cNvPr>
          <p:cNvSpPr txBox="1"/>
          <p:nvPr/>
        </p:nvSpPr>
        <p:spPr>
          <a:xfrm>
            <a:off x="9096294" y="3291729"/>
            <a:ext cx="575646" cy="43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200" dirty="0">
                <a:latin typeface="+mn-lt"/>
              </a:rPr>
              <a:t>or</a:t>
            </a:r>
          </a:p>
        </p:txBody>
      </p:sp>
      <p:pic>
        <p:nvPicPr>
          <p:cNvPr id="11" name="Picture 10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C934FA66-2870-4FA7-93D8-193EA193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27" y="3948314"/>
            <a:ext cx="4287582" cy="204170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3948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031E0F-D5BE-4E47-93D9-F0CBA347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269" y="952048"/>
            <a:ext cx="7099100" cy="5236580"/>
          </a:xfrm>
        </p:spPr>
        <p:txBody>
          <a:bodyPr anchor="ctr"/>
          <a:lstStyle/>
          <a:p>
            <a:pPr>
              <a:spcBef>
                <a:spcPts val="2000"/>
              </a:spcBef>
            </a:pPr>
            <a:r>
              <a:rPr lang="en-GB" sz="1700" dirty="0"/>
              <a:t>The argument for privatisation was formalised in Ronald Coase’s 1960 essay “The Problem of Social Cost”</a:t>
            </a:r>
          </a:p>
          <a:p>
            <a:pPr lvl="1">
              <a:spcBef>
                <a:spcPts val="2000"/>
              </a:spcBef>
            </a:pPr>
            <a:r>
              <a:rPr lang="en-GB" sz="1600" b="0" dirty="0"/>
              <a:t>Private property is a useful institutional evolution which helps us to mitigate the costs of exchange (“transactions costs”, or TCs)</a:t>
            </a:r>
          </a:p>
          <a:p>
            <a:pPr>
              <a:spcBef>
                <a:spcPts val="2000"/>
              </a:spcBef>
            </a:pPr>
            <a:r>
              <a:rPr lang="en-GB" sz="1700" dirty="0"/>
              <a:t>Coase asks us, for instance, to imagine a situation where a farmer faces the risk of fire from railway sparks</a:t>
            </a:r>
          </a:p>
          <a:p>
            <a:pPr lvl="1">
              <a:spcBef>
                <a:spcPts val="2000"/>
              </a:spcBef>
            </a:pPr>
            <a:r>
              <a:rPr lang="en-GB" sz="1600" b="0" dirty="0"/>
              <a:t>Absent TCs, all exchanges would be perfectly efficient; but in the real-worl</a:t>
            </a:r>
            <a:r>
              <a:rPr lang="en-GB" sz="1600" dirty="0"/>
              <a:t>d, we are fundamentally dependent on institutions like property to ↓ TCs</a:t>
            </a:r>
            <a:endParaRPr lang="en-GB" sz="1600" b="0" dirty="0"/>
          </a:p>
          <a:p>
            <a:pPr>
              <a:spcBef>
                <a:spcPts val="2000"/>
              </a:spcBef>
            </a:pPr>
            <a:r>
              <a:rPr lang="en-GB" sz="1700" dirty="0"/>
              <a:t>More generally, Coasian property rights are supposed to turn zero-sum political games into positive sum economic ones by facilitating efficient trade-offs</a:t>
            </a:r>
          </a:p>
          <a:p>
            <a:pPr lvl="1">
              <a:spcBef>
                <a:spcPts val="2000"/>
              </a:spcBef>
            </a:pPr>
            <a:r>
              <a:rPr lang="en-GB" sz="1600" b="0" dirty="0"/>
              <a:t>Bargains over cross-cutting externalities are equivalent to bidding for the right to affect other people’s interests in the pursuit of your own</a:t>
            </a:r>
          </a:p>
          <a:p>
            <a:pPr lvl="1">
              <a:spcBef>
                <a:spcPts val="2000"/>
              </a:spcBef>
            </a:pPr>
            <a:r>
              <a:rPr lang="en-GB" sz="1600" b="0" dirty="0"/>
              <a:t>The more such bargains, the closer we get to Pareto optimality (the so-called Coase theorem)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DCA84-8169-4948-8680-82C12AC9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500" y="304247"/>
            <a:ext cx="6959400" cy="594000"/>
          </a:xfrm>
        </p:spPr>
        <p:txBody>
          <a:bodyPr/>
          <a:lstStyle/>
          <a:p>
            <a:r>
              <a:rPr lang="en-GB" sz="2900" dirty="0"/>
              <a:t>3. Privatisation and discovery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CF1F4-8058-4D55-9281-23DA02D6B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21CD3-612D-4082-82C8-B0312954A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8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5A86A-6A0D-46D9-9186-F1D8BE24E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43756"/>
          <a:stretch/>
        </p:blipFill>
        <p:spPr>
          <a:xfrm>
            <a:off x="293548" y="204678"/>
            <a:ext cx="3996183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9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w and a calf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F44D4193-D9E6-4EDD-91A4-1653C725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164" y="0"/>
            <a:ext cx="3861836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540D16-FA7B-4FEE-ACD8-186ED90C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041876"/>
            <a:ext cx="7543600" cy="4968876"/>
          </a:xfrm>
        </p:spPr>
        <p:txBody>
          <a:bodyPr/>
          <a:lstStyle/>
          <a:p>
            <a:pPr marL="0" indent="0">
              <a:buNone/>
            </a:pPr>
            <a:r>
              <a:rPr lang="en-GB" sz="1600" u="sng" dirty="0"/>
              <a:t>The best argument for extending private property is that it promotes competitive experimentation</a:t>
            </a:r>
          </a:p>
          <a:p>
            <a:r>
              <a:rPr lang="en-GB" sz="1500" b="0" dirty="0"/>
              <a:t>All policies are, in effect, experiments, but learning from them is difficult because of the absence of comparative evidence</a:t>
            </a:r>
          </a:p>
          <a:p>
            <a:r>
              <a:rPr lang="en-GB" sz="1500" b="0" dirty="0"/>
              <a:t>Private experiments, in contrast, allow numerous simultaneous “tests” of policy theories—and they generate price signals that might convey the </a:t>
            </a:r>
            <a:r>
              <a:rPr lang="en-GB" sz="1500" b="0" i="1" dirty="0"/>
              <a:t>value </a:t>
            </a:r>
            <a:r>
              <a:rPr lang="en-GB" sz="1500" b="0" dirty="0"/>
              <a:t>realised by these theories</a:t>
            </a:r>
          </a:p>
          <a:p>
            <a:pPr lvl="1"/>
            <a:r>
              <a:rPr lang="en-GB" sz="1400" dirty="0"/>
              <a:t>Plenty of environmental resources can be fenced and privatised at low cost (e.g., forests, parks, rivers, inshore fisheries, many wildlife populations)</a:t>
            </a:r>
          </a:p>
          <a:p>
            <a:pPr lvl="1"/>
            <a:r>
              <a:rPr lang="en-GB" sz="1400" dirty="0"/>
              <a:t>Where fencing is not possible, communities may compete over the rules by which resources are used and shared (e.g., the rules of access to off-shore fisheries or large aquifers; or at the next level up the rules of exchange between communities)</a:t>
            </a:r>
          </a:p>
          <a:p>
            <a:r>
              <a:rPr lang="en-GB" sz="1500" b="0" dirty="0"/>
              <a:t>Do the most common arguments against privatisation miss the point?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GB" sz="1400" b="0" dirty="0"/>
              <a:t>Privatisation would need the state to support it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GB" sz="1400" b="0" dirty="0"/>
              <a:t>The distributional consequences would be intolerable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GB" sz="1400" b="0" dirty="0"/>
              <a:t>Privatisation would lead to a destructive concentration of private power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B77FA-5189-4E60-8F24-1887F7AB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Markets: what’s the beef?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C582A-C895-4E6F-AD46-7F843143CD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Economic Tools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7953D-B515-4901-8C33-589784024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>
                <a:solidFill>
                  <a:srgbClr val="FFFF00"/>
                </a:solidFill>
              </a:rPr>
              <a:pPr rtl="0"/>
              <a:t>9</a:t>
            </a:fld>
            <a:endParaRPr lang="en-GB" noProof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9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cture 1.potx" id="{6CF30393-2D5E-4AD8-B7F6-60AD594BCC7F}" vid="{4C97DE1F-C3E7-4228-B45C-0BF1489F5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4987</TotalTime>
  <Words>1478</Words>
  <Application>Microsoft Office PowerPoint</Application>
  <PresentationFormat>Widescreen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Calibri</vt:lpstr>
      <vt:lpstr>Times New Roman</vt:lpstr>
      <vt:lpstr>Arial</vt:lpstr>
      <vt:lpstr>Rockwell</vt:lpstr>
      <vt:lpstr>Office Theme</vt:lpstr>
      <vt:lpstr>PowerPoint Presentation</vt:lpstr>
      <vt:lpstr>1. The policy problem</vt:lpstr>
      <vt:lpstr>A note on terms: values and mechanisms</vt:lpstr>
      <vt:lpstr>From principles to policies</vt:lpstr>
      <vt:lpstr>2. Mechanisms of intervention</vt:lpstr>
      <vt:lpstr>How efficient are the mechanisms of intervention?</vt:lpstr>
      <vt:lpstr>Varieties of government failure</vt:lpstr>
      <vt:lpstr>3. Privatisation and discovery</vt:lpstr>
      <vt:lpstr>Markets: what’s the beef?</vt:lpstr>
      <vt:lpstr>The mechanism question</vt:lpstr>
      <vt:lpstr>4. Summary: Wolves and sheep, redux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Gunn</dc:creator>
  <cp:lastModifiedBy>saaber zangie</cp:lastModifiedBy>
  <cp:revision>126</cp:revision>
  <dcterms:created xsi:type="dcterms:W3CDTF">2021-01-09T08:06:27Z</dcterms:created>
  <dcterms:modified xsi:type="dcterms:W3CDTF">2021-04-15T12:09:21Z</dcterms:modified>
</cp:coreProperties>
</file>